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4" r:id="rId7"/>
    <p:sldId id="263" r:id="rId8"/>
    <p:sldId id="260" r:id="rId9"/>
    <p:sldId id="262" r:id="rId10"/>
    <p:sldId id="265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60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5:25.0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1,'2237'0,"-2227"0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6:25.2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0,'9517'0,"-9509"0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6:28.9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1,'6503'0,"-6493"0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6:32.15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0,'1911'0,"-1901"0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6:35.9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0,'7563'0,"-7553"0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6:43.8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1,'4055'0,"-4045"0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5:29.5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1,'16440'0,"-16430"0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5:32.9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0,'5465'0,"-5455"0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5:47.4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1,'5'0,"-1"1,1 1,-1-1,1 1,-1-1,1 1,4 3,7 3,8 2,0-2,1 0,0-2,0 0,0-2,50 2,-52-5,-1 1,31 7,-29-5,44 3,-39-5,42 8,-44-5,50 2,51 4,10 1,-87-7,60 1,28 6,1120-11,-592-2,-545-12,-80 14,-12 0,0-1,52-8,-48 4,-1 1,1 2,35 3,-1 0,1477-2,-1453-13,212 14,-211 11,-83-12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5:51.8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0,'15141'0,"-15133"0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5:57.5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1,'9741'0,"-9731"0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6:09.6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1,'10674'0,"-10664"0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6:13.4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1,'10790'0,"-10780"0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6:16.8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0,'4579'0,"-4569"0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08B0E1-FBC1-F5E8-F319-FDC43F3B0E5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F7D799F-07C6-564A-0CE9-9AA7CDC75B6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9DE467A-13B4-1C0C-C1CA-6A23C87925E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3730B25-4D49-48D2-A682-2E028DDF5773}" type="datetime1">
              <a:rPr lang="it-IT"/>
              <a:pPr lvl="0"/>
              <a:t>03/09/2023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0E0CEB3-8C57-91F8-9584-31529D897DC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92C1AF1-4DC5-AEA4-A45A-57483E70D32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B4ADFB4-28D2-4D5F-9FBE-28384C1AA438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032173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6F19C7-405C-B4CB-4C07-2B6869B7C7F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F6F7E3D-9E1E-2BE4-1CE3-00BADC63D937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50F9170-1972-00A0-11A2-429D4BC2749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A990B5E-AC17-4F8D-846A-D66C530A18AB}" type="datetime1">
              <a:rPr lang="it-IT"/>
              <a:pPr lvl="0"/>
              <a:t>03/09/2023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7BBE359-26BE-F9DF-8162-82BAC46F39C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426668D-5894-F695-74C7-9B6463C2BA2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4F13251-5BDC-48D8-BF44-CBF039699783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7621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ED8672B-AD7F-783D-CB4D-216704DE77C1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721EF99-9559-137F-A322-210C1A5D3AC2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0569DA5-D058-206D-BCC8-740F2862BF9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376F070-2FEF-4EEB-B82F-F548072B24F8}" type="datetime1">
              <a:rPr lang="it-IT"/>
              <a:pPr lvl="0"/>
              <a:t>03/09/2023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BB7DC01-DEC5-9AED-B0BB-8F8DC508226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CA112D6-F8B2-F1B8-686D-FECA48CCF2E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8C8226B-E0B7-4D35-A8F1-9A0FC7C2353E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0683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42A211-2D1D-783C-935E-C40DE33F8E3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3A06F7-1598-326F-17B8-0986CB716F3E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A4E5187-08A0-89BB-0BB2-297598517B7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86C56F-7FB0-4B25-B8C3-380110E57E5C}" type="datetime1">
              <a:rPr lang="it-IT"/>
              <a:pPr lvl="0"/>
              <a:t>03/09/2023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4D0A517-2605-C2B2-28AE-174EDFBF199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EA11A39-7D91-A531-5205-74B3BD1ACE5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62DFF7A-6102-4B87-9CFD-D6383ABAE750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37798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BCC3F3-1D1B-9DE7-5856-1B64E91D1D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7A2CF08-8644-9D13-944E-2837742693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945782-3B5E-0360-9047-E084AA9312B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716644D-D58E-4A3F-9079-08DFD72C1075}" type="datetime1">
              <a:rPr lang="it-IT"/>
              <a:pPr lvl="0"/>
              <a:t>03/09/2023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0A27F1B-3A95-C4CC-56F8-AC540A793B0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C1AC44A-984F-DAE9-FC5C-2136AE0AA6F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E80D2A1-59AE-4A4C-85AC-D66A0B3DC353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2418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E51BF5-C5D4-FAE9-CDC8-565D71A56B5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965761-E7DF-FB2B-4B61-E2D2D22EB2E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1703155-D886-3E77-70F0-D12FC6119B01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41BCA80-85D1-86BF-0B48-22180E3B8E9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5D57E5-73ED-45D7-9D90-EC912B8652AA}" type="datetime1">
              <a:rPr lang="it-IT"/>
              <a:pPr lvl="0"/>
              <a:t>03/09/2023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BB8B076-61A8-3569-C447-21C53328FA1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DE25DCD-0B42-6D5D-54B4-4C9B208C46E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EF425B-C3DF-47EE-A568-2CA9B30AE7BA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781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7A3C23-09A2-29D4-CF1B-433E040C57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2ED94B8-C69E-9B07-4493-A3ABC0323F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9C00FC6-4495-F089-B662-8B4D9F3CC138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66212D1-880A-1CA4-67BA-A61E4D8065F5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20C4209-53CD-F4BA-FFB1-F73A99C06F4E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92219E6-D383-655D-F1AF-9D404BE346F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C5C5590-EF24-4BB8-85B6-92D06B2A6EFB}" type="datetime1">
              <a:rPr lang="it-IT"/>
              <a:pPr lvl="0"/>
              <a:t>03/09/2023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FF45933-6C82-EAC7-5EFD-024B42F9464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7B8A81F-EA52-92B9-B23C-03A5EBF3250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C4DF5EC-6DB8-4BA5-946F-261B575097CB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4678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0E9ED6-215D-7D08-6CD0-25F56CB4331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D150D77-4F8C-FEA8-DE9E-0B6923B7626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877A280-E664-4446-B431-805CB077C933}" type="datetime1">
              <a:rPr lang="it-IT"/>
              <a:pPr lvl="0"/>
              <a:t>03/09/2023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388F4FF-DAB3-7677-F5EB-6768960B9EE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270BD1-A1AC-293A-A0EF-447C436992E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C7D66A5-AE79-49C0-BC60-35EA99E7F2D1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7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0DD0017-E8BD-1458-7C32-DCEFA743F1A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C49C1EB-C18D-4CB5-B919-AD7C17EBAF0C}" type="datetime1">
              <a:rPr lang="it-IT"/>
              <a:pPr lvl="0"/>
              <a:t>03/09/2023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DB0019D-E2D3-AA1D-53FA-20EAE6AB432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3AC44D0-1F2F-9114-AB68-2E2C728BB0E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1D7D93D-6829-47F3-BAEB-F7147893DDA7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5761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51783E-D14B-C311-BA5D-AF9C363A05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2559FA-E30C-C496-D779-C394B6B0D41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330054F-BD74-4607-A982-CDC48423DBD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99BD619-FF16-D7AD-395C-8562291DC98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19C5D0F-B905-4BD7-B9C8-531ED3E85810}" type="datetime1">
              <a:rPr lang="it-IT"/>
              <a:pPr lvl="0"/>
              <a:t>03/09/2023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7DF794E-8A28-716B-EDE8-468C46613D2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63186D4-95C2-6E70-399F-C0924621552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E435AE6-9A62-4A25-A847-3EE72BAB78F5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1376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C5D5E0-064F-7292-E76C-061860FF34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D262BF3-25F8-40C9-9A2C-F824628A56ED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E89C126-C45E-5F52-4E65-59EDE96D97D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8A05FE9-16E5-5520-F4B0-8A5467D58D1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EBD5184-C52C-43FE-9A3E-1115268A6A8E}" type="datetime1">
              <a:rPr lang="it-IT"/>
              <a:pPr lvl="0"/>
              <a:t>03/09/2023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6D7E29E-A5EF-A53C-B6BA-20998270C3B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78E90F4-BA2E-B2BE-EE21-3516C56F6E1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C0F447E-59ED-4917-8AC1-25B4E32E63DB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3829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8F3CAB1-27D0-5DF2-D87E-6B384B5BC7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07C2B6D-4D3F-F7DC-DBC3-DFA9087B16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E23908-1230-8E5A-FD4B-B3D700B26674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C05F34D5-AB42-402B-A6FD-6B2CAD2AEA1D}" type="datetime1">
              <a:rPr lang="it-IT"/>
              <a:pPr lvl="0"/>
              <a:t>03/09/2023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E2A72D7-59B3-7A5D-DF9A-27F74D49192B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FCB0BB5-D4C6-2CF0-9F09-15DC06013B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F6D88902-6C9E-4790-8A1F-D09BBA7914C1}" type="slidenum"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it-IT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it-IT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it-IT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it-IT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it-IT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it-IT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customXml" Target="../ink/ink7.xml"/><Relationship Id="rId26" Type="http://schemas.openxmlformats.org/officeDocument/2006/relationships/customXml" Target="../ink/ink11.xml"/><Relationship Id="rId3" Type="http://schemas.openxmlformats.org/officeDocument/2006/relationships/image" Target="../media/image8.png"/><Relationship Id="rId21" Type="http://schemas.openxmlformats.org/officeDocument/2006/relationships/image" Target="../media/image18.png"/><Relationship Id="rId7" Type="http://schemas.openxmlformats.org/officeDocument/2006/relationships/image" Target="../media/image11.png"/><Relationship Id="rId12" Type="http://schemas.openxmlformats.org/officeDocument/2006/relationships/customXml" Target="../ink/ink4.xml"/><Relationship Id="rId17" Type="http://schemas.openxmlformats.org/officeDocument/2006/relationships/image" Target="../media/image16.png"/><Relationship Id="rId25" Type="http://schemas.openxmlformats.org/officeDocument/2006/relationships/image" Target="../media/image20.png"/><Relationship Id="rId33" Type="http://schemas.openxmlformats.org/officeDocument/2006/relationships/image" Target="../media/image24.png"/><Relationship Id="rId2" Type="http://schemas.openxmlformats.org/officeDocument/2006/relationships/image" Target="../media/image7.png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13.png"/><Relationship Id="rId24" Type="http://schemas.openxmlformats.org/officeDocument/2006/relationships/customXml" Target="../ink/ink10.xml"/><Relationship Id="rId32" Type="http://schemas.openxmlformats.org/officeDocument/2006/relationships/customXml" Target="../ink/ink14.xml"/><Relationship Id="rId5" Type="http://schemas.openxmlformats.org/officeDocument/2006/relationships/image" Target="../media/image10.png"/><Relationship Id="rId15" Type="http://schemas.openxmlformats.org/officeDocument/2006/relationships/image" Target="../media/image15.png"/><Relationship Id="rId23" Type="http://schemas.openxmlformats.org/officeDocument/2006/relationships/image" Target="../media/image19.png"/><Relationship Id="rId28" Type="http://schemas.openxmlformats.org/officeDocument/2006/relationships/customXml" Target="../ink/ink12.xml"/><Relationship Id="rId10" Type="http://schemas.openxmlformats.org/officeDocument/2006/relationships/customXml" Target="../ink/ink3.xml"/><Relationship Id="rId19" Type="http://schemas.openxmlformats.org/officeDocument/2006/relationships/image" Target="../media/image17.png"/><Relationship Id="rId31" Type="http://schemas.openxmlformats.org/officeDocument/2006/relationships/image" Target="../media/image23.png"/><Relationship Id="rId4" Type="http://schemas.openxmlformats.org/officeDocument/2006/relationships/image" Target="../media/image9.png"/><Relationship Id="rId9" Type="http://schemas.openxmlformats.org/officeDocument/2006/relationships/image" Target="../media/image12.png"/><Relationship Id="rId14" Type="http://schemas.openxmlformats.org/officeDocument/2006/relationships/customXml" Target="../ink/ink5.xml"/><Relationship Id="rId22" Type="http://schemas.openxmlformats.org/officeDocument/2006/relationships/customXml" Target="../ink/ink9.xml"/><Relationship Id="rId27" Type="http://schemas.openxmlformats.org/officeDocument/2006/relationships/image" Target="../media/image21.png"/><Relationship Id="rId30" Type="http://schemas.openxmlformats.org/officeDocument/2006/relationships/customXml" Target="../ink/ink13.xml"/><Relationship Id="rId8" Type="http://schemas.openxmlformats.org/officeDocument/2006/relationships/customXml" Target="../ink/ink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6">
            <a:extLst>
              <a:ext uri="{FF2B5EF4-FFF2-40B4-BE49-F238E27FC236}">
                <a16:creationId xmlns:a16="http://schemas.microsoft.com/office/drawing/2014/main" id="{4AA48CEE-A18A-1BEE-92E2-28F3CB6F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8250"/>
          <a:stretch>
            <a:fillRect/>
          </a:stretch>
        </p:blipFill>
        <p:spPr>
          <a:xfrm>
            <a:off x="1447796" y="1761463"/>
            <a:ext cx="9296403" cy="328032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CasellaDiTesto 7">
            <a:extLst>
              <a:ext uri="{FF2B5EF4-FFF2-40B4-BE49-F238E27FC236}">
                <a16:creationId xmlns:a16="http://schemas.microsoft.com/office/drawing/2014/main" id="{8CA7390E-FA6B-809C-2485-ECEAF5115EC5}"/>
              </a:ext>
            </a:extLst>
          </p:cNvPr>
          <p:cNvSpPr txBox="1"/>
          <p:nvPr/>
        </p:nvSpPr>
        <p:spPr>
          <a:xfrm>
            <a:off x="9175665" y="6515593"/>
            <a:ext cx="296486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Lorenzo Stigliano, Crittografia Applicata 2023</a:t>
            </a:r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4" name="Immagine 3" descr="Immagine che contiene simbolo, cerchio, logo, Marchio&#10;&#10;Descrizione generata automaticamente">
            <a:extLst>
              <a:ext uri="{FF2B5EF4-FFF2-40B4-BE49-F238E27FC236}">
                <a16:creationId xmlns:a16="http://schemas.microsoft.com/office/drawing/2014/main" id="{478EFD9F-076A-7511-4097-60421625B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9269" y="1537133"/>
            <a:ext cx="2674930" cy="378373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03B877E-651D-0E88-57CF-5B260AC3F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20"/>
            <a:ext cx="10515600" cy="1325559"/>
          </a:xfrm>
        </p:spPr>
        <p:txBody>
          <a:bodyPr/>
          <a:lstStyle/>
          <a:p>
            <a:pPr algn="ctr"/>
            <a:r>
              <a:rPr lang="en-US" dirty="0">
                <a:latin typeface="Myriad Pro" panose="020B0503030403020204" pitchFamily="34" charset="0"/>
              </a:rPr>
              <a:t>Questions?</a:t>
            </a:r>
            <a:endParaRPr lang="it-IT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204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Find My iPhone: What is it, and how do you use it? - 9to5Mac">
            <a:extLst>
              <a:ext uri="{FF2B5EF4-FFF2-40B4-BE49-F238E27FC236}">
                <a16:creationId xmlns:a16="http://schemas.microsoft.com/office/drawing/2014/main" id="{BF8BB7F8-63BE-F494-E05D-0EB130DD40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51480" y="1439384"/>
            <a:ext cx="10311469" cy="515573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CasellaDiTesto 5">
            <a:extLst>
              <a:ext uri="{FF2B5EF4-FFF2-40B4-BE49-F238E27FC236}">
                <a16:creationId xmlns:a16="http://schemas.microsoft.com/office/drawing/2014/main" id="{E36CBDC8-B01A-1F40-FB60-8D76A4810469}"/>
              </a:ext>
            </a:extLst>
          </p:cNvPr>
          <p:cNvSpPr txBox="1"/>
          <p:nvPr/>
        </p:nvSpPr>
        <p:spPr>
          <a:xfrm>
            <a:off x="2516693" y="825145"/>
            <a:ext cx="7059332" cy="769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4400" b="0" i="0" u="none" strike="noStrike" kern="1200" cap="none" spc="0" baseline="0">
                <a:solidFill>
                  <a:srgbClr val="000000"/>
                </a:solidFill>
                <a:uFillTx/>
                <a:latin typeface="Myriad Pro" pitchFamily="34"/>
              </a:rPr>
              <a:t>One App to find it all.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5E4570-6068-53A0-4ECD-B6EB99414E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/>
          <a:lstStyle/>
          <a:p>
            <a:pPr lvl="0" algn="ctr"/>
            <a:r>
              <a:rPr lang="it-IT" sz="3600">
                <a:latin typeface="Myriad Pro" pitchFamily="34"/>
              </a:rPr>
              <a:t>How does it work</a:t>
            </a:r>
            <a:r>
              <a:rPr lang="en-US" sz="3600">
                <a:latin typeface="Myriad Pro" pitchFamily="34"/>
              </a:rPr>
              <a:t>?</a:t>
            </a:r>
            <a:endParaRPr lang="it-IT" sz="3600">
              <a:latin typeface="Myriad Pro" pitchFamily="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21A2EA-1565-EB0F-B8A0-06580CB4FB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63712" y="1577614"/>
            <a:ext cx="7064581" cy="470648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8AF17E-A522-D6D2-7839-9121E2665F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956142"/>
          </a:xfrm>
        </p:spPr>
        <p:txBody>
          <a:bodyPr anchorCtr="1"/>
          <a:lstStyle/>
          <a:p>
            <a:pPr lvl="0" algn="ctr"/>
            <a:r>
              <a:rPr lang="it-IT" sz="3600" dirty="0">
                <a:latin typeface="Myriad Pro" pitchFamily="34"/>
              </a:rPr>
              <a:t>How </a:t>
            </a:r>
            <a:r>
              <a:rPr lang="it-IT" sz="3600" dirty="0" err="1">
                <a:latin typeface="Myriad Pro" pitchFamily="34"/>
              </a:rPr>
              <a:t>does</a:t>
            </a:r>
            <a:r>
              <a:rPr lang="it-IT" sz="3600" dirty="0">
                <a:latin typeface="Myriad Pro" pitchFamily="34"/>
              </a:rPr>
              <a:t> </a:t>
            </a:r>
            <a:r>
              <a:rPr lang="it-IT" sz="3600" dirty="0" err="1">
                <a:latin typeface="Myriad Pro" pitchFamily="34"/>
              </a:rPr>
              <a:t>it</a:t>
            </a:r>
            <a:r>
              <a:rPr lang="it-IT" sz="3600" dirty="0">
                <a:latin typeface="Myriad Pro" pitchFamily="34"/>
              </a:rPr>
              <a:t> work</a:t>
            </a:r>
            <a:r>
              <a:rPr lang="en-US" sz="3600" dirty="0">
                <a:latin typeface="Myriad Pro" pitchFamily="34"/>
              </a:rPr>
              <a:t>? [Detailed]</a:t>
            </a:r>
            <a:endParaRPr lang="it-IT" sz="3600" dirty="0">
              <a:latin typeface="Myriad Pro" pitchFamily="34"/>
            </a:endParaRPr>
          </a:p>
        </p:txBody>
      </p:sp>
      <p:pic>
        <p:nvPicPr>
          <p:cNvPr id="9" name="Immagine 8" descr="Immagine che contiene testo, schermata, diagramma, Carattere">
            <a:extLst>
              <a:ext uri="{FF2B5EF4-FFF2-40B4-BE49-F238E27FC236}">
                <a16:creationId xmlns:a16="http://schemas.microsoft.com/office/drawing/2014/main" id="{6D41CCA5-4A08-681E-0C0F-E591D2EE0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74" y="1321271"/>
            <a:ext cx="10628851" cy="52369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40B606-1876-5BC7-417B-F13C19E6135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/>
          <a:lstStyle/>
          <a:p>
            <a:pPr lvl="0" algn="ctr"/>
            <a:r>
              <a:rPr lang="en-US">
                <a:latin typeface="Myriad Pro" pitchFamily="34"/>
              </a:rPr>
              <a:t>There is something missing…</a:t>
            </a:r>
            <a:endParaRPr lang="it-IT">
              <a:latin typeface="Myriad Pro" pitchFamily="34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637B0FA-742B-B681-CD44-2332C08617C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938549"/>
          </a:xfrm>
        </p:spPr>
        <p:txBody>
          <a:bodyPr/>
          <a:lstStyle/>
          <a:p>
            <a:pPr lvl="0"/>
            <a:r>
              <a:rPr lang="it-IT" dirty="0">
                <a:latin typeface="Myriad Pro" pitchFamily="34"/>
              </a:rPr>
              <a:t>How do </a:t>
            </a:r>
            <a:r>
              <a:rPr lang="it-IT" dirty="0" err="1">
                <a:latin typeface="Myriad Pro" pitchFamily="34"/>
              </a:rPr>
              <a:t>we</a:t>
            </a:r>
            <a:r>
              <a:rPr lang="it-IT" dirty="0">
                <a:latin typeface="Myriad Pro" pitchFamily="34"/>
              </a:rPr>
              <a:t> know the </a:t>
            </a:r>
            <a:r>
              <a:rPr lang="it-IT" b="1" dirty="0">
                <a:latin typeface="Myriad Pro" pitchFamily="34"/>
              </a:rPr>
              <a:t>EXACT</a:t>
            </a:r>
            <a:r>
              <a:rPr lang="it-IT" dirty="0">
                <a:latin typeface="Myriad Pro" pitchFamily="34"/>
              </a:rPr>
              <a:t> advertisement key </a:t>
            </a:r>
            <a:r>
              <a:rPr lang="it-IT" dirty="0" err="1">
                <a:latin typeface="Myriad Pro" pitchFamily="34"/>
              </a:rPr>
              <a:t>produced</a:t>
            </a:r>
            <a:r>
              <a:rPr lang="it-IT" dirty="0">
                <a:latin typeface="Myriad Pro" pitchFamily="34"/>
              </a:rPr>
              <a:t> by a </a:t>
            </a:r>
            <a:r>
              <a:rPr lang="it-IT" b="1" dirty="0" err="1">
                <a:latin typeface="Myriad Pro" pitchFamily="34"/>
              </a:rPr>
              <a:t>missing</a:t>
            </a:r>
            <a:r>
              <a:rPr lang="it-IT" b="1" dirty="0">
                <a:latin typeface="Myriad Pro" pitchFamily="34"/>
              </a:rPr>
              <a:t> device</a:t>
            </a:r>
            <a:r>
              <a:rPr lang="it-IT" dirty="0">
                <a:latin typeface="Myriad Pro" pitchFamily="34"/>
              </a:rPr>
              <a:t>???</a:t>
            </a:r>
            <a:r>
              <a:rPr lang="en-US" dirty="0">
                <a:latin typeface="Myriad Pro" pitchFamily="34"/>
              </a:rPr>
              <a:t> </a:t>
            </a:r>
            <a:endParaRPr lang="it-IT" dirty="0">
              <a:latin typeface="Myriad Pro" pitchFamily="34"/>
            </a:endParaRPr>
          </a:p>
        </p:txBody>
      </p:sp>
      <p:pic>
        <p:nvPicPr>
          <p:cNvPr id="4" name="Picture 8" descr="Cloud Monitoring. Co-branded comic provided by CA Technologies and  CloudTweaks.com | Computer humor, Computer jokes, Tech humor">
            <a:extLst>
              <a:ext uri="{FF2B5EF4-FFF2-40B4-BE49-F238E27FC236}">
                <a16:creationId xmlns:a16="http://schemas.microsoft.com/office/drawing/2014/main" id="{32941EE3-95C5-4B40-4056-96E8030634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24894" y="2899114"/>
            <a:ext cx="3942216" cy="366262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4">
            <a:extLst>
              <a:ext uri="{FF2B5EF4-FFF2-40B4-BE49-F238E27FC236}">
                <a16:creationId xmlns:a16="http://schemas.microsoft.com/office/drawing/2014/main" id="{E9B4B895-938D-2620-8748-15054DAD7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29" y="2584749"/>
            <a:ext cx="6104625" cy="25628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Immagine 6">
            <a:extLst>
              <a:ext uri="{FF2B5EF4-FFF2-40B4-BE49-F238E27FC236}">
                <a16:creationId xmlns:a16="http://schemas.microsoft.com/office/drawing/2014/main" id="{F8299E28-A171-812D-6E19-370C9DF87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764" y="240185"/>
            <a:ext cx="6686604" cy="13602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magine 8">
            <a:extLst>
              <a:ext uri="{FF2B5EF4-FFF2-40B4-BE49-F238E27FC236}">
                <a16:creationId xmlns:a16="http://schemas.microsoft.com/office/drawing/2014/main" id="{15632272-8223-F3AC-3C76-1EB81FAE7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5369" y="1644138"/>
            <a:ext cx="4039471" cy="32299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magine 10">
            <a:extLst>
              <a:ext uri="{FF2B5EF4-FFF2-40B4-BE49-F238E27FC236}">
                <a16:creationId xmlns:a16="http://schemas.microsoft.com/office/drawing/2014/main" id="{399F147D-67A6-46FF-B40C-B3EE168100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1502" y="4984220"/>
            <a:ext cx="4711162" cy="1739554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1" name="Connettore 2 29">
            <a:extLst>
              <a:ext uri="{FF2B5EF4-FFF2-40B4-BE49-F238E27FC236}">
                <a16:creationId xmlns:a16="http://schemas.microsoft.com/office/drawing/2014/main" id="{A4D4032B-1505-978B-84EA-EDE8D5CA78EA}"/>
              </a:ext>
            </a:extLst>
          </p:cNvPr>
          <p:cNvCxnSpPr/>
          <p:nvPr/>
        </p:nvCxnSpPr>
        <p:spPr>
          <a:xfrm flipH="1" flipV="1">
            <a:off x="3829935" y="5224323"/>
            <a:ext cx="515109" cy="629674"/>
          </a:xfrm>
          <a:prstGeom prst="straightConnector1">
            <a:avLst/>
          </a:prstGeom>
          <a:noFill/>
          <a:ln w="19046" cap="flat">
            <a:solidFill>
              <a:srgbClr val="FF0000"/>
            </a:solidFill>
            <a:prstDash val="solid"/>
            <a:miter/>
            <a:tailEnd type="arrow"/>
          </a:ln>
        </p:spPr>
      </p:cxnSp>
      <p:cxnSp>
        <p:nvCxnSpPr>
          <p:cNvPr id="22" name="Connettore 2 31">
            <a:extLst>
              <a:ext uri="{FF2B5EF4-FFF2-40B4-BE49-F238E27FC236}">
                <a16:creationId xmlns:a16="http://schemas.microsoft.com/office/drawing/2014/main" id="{227F8CDC-64C4-179F-C3B4-F7065DA69DB5}"/>
              </a:ext>
            </a:extLst>
          </p:cNvPr>
          <p:cNvCxnSpPr/>
          <p:nvPr/>
        </p:nvCxnSpPr>
        <p:spPr>
          <a:xfrm>
            <a:off x="6881909" y="2728779"/>
            <a:ext cx="697120" cy="449519"/>
          </a:xfrm>
          <a:prstGeom prst="straightConnector1">
            <a:avLst/>
          </a:prstGeom>
          <a:noFill/>
          <a:ln w="19046" cap="flat">
            <a:solidFill>
              <a:srgbClr val="FF0000"/>
            </a:solidFill>
            <a:prstDash val="solid"/>
            <a:miter/>
            <a:tailEnd type="arrow"/>
          </a:ln>
        </p:spPr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put penna 25">
                <a:extLst>
                  <a:ext uri="{FF2B5EF4-FFF2-40B4-BE49-F238E27FC236}">
                    <a16:creationId xmlns:a16="http://schemas.microsoft.com/office/drawing/2014/main" id="{930BF93A-804C-4103-FB90-3493F23CE39E}"/>
                  </a:ext>
                </a:extLst>
              </p14:cNvPr>
              <p14:cNvContentPartPr/>
              <p14:nvPr/>
            </p14:nvContentPartPr>
            <p14:xfrm>
              <a:off x="5654031" y="4431029"/>
              <a:ext cx="809280" cy="360"/>
            </p14:xfrm>
          </p:contentPart>
        </mc:Choice>
        <mc:Fallback xmlns="">
          <p:pic>
            <p:nvPicPr>
              <p:cNvPr id="26" name="Input penna 25">
                <a:extLst>
                  <a:ext uri="{FF2B5EF4-FFF2-40B4-BE49-F238E27FC236}">
                    <a16:creationId xmlns:a16="http://schemas.microsoft.com/office/drawing/2014/main" id="{930BF93A-804C-4103-FB90-3493F23CE39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00391" y="4323389"/>
                <a:ext cx="9169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Input penna 26">
                <a:extLst>
                  <a:ext uri="{FF2B5EF4-FFF2-40B4-BE49-F238E27FC236}">
                    <a16:creationId xmlns:a16="http://schemas.microsoft.com/office/drawing/2014/main" id="{EEB76393-2EFD-C44C-14D7-776159871CF1}"/>
                  </a:ext>
                </a:extLst>
              </p14:cNvPr>
              <p14:cNvContentPartPr/>
              <p14:nvPr/>
            </p14:nvContentPartPr>
            <p14:xfrm>
              <a:off x="524031" y="4733069"/>
              <a:ext cx="5922720" cy="360"/>
            </p14:xfrm>
          </p:contentPart>
        </mc:Choice>
        <mc:Fallback xmlns="">
          <p:pic>
            <p:nvPicPr>
              <p:cNvPr id="27" name="Input penna 26">
                <a:extLst>
                  <a:ext uri="{FF2B5EF4-FFF2-40B4-BE49-F238E27FC236}">
                    <a16:creationId xmlns:a16="http://schemas.microsoft.com/office/drawing/2014/main" id="{EEB76393-2EFD-C44C-14D7-776159871CF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0391" y="4625429"/>
                <a:ext cx="60303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" name="Input penna 27">
                <a:extLst>
                  <a:ext uri="{FF2B5EF4-FFF2-40B4-BE49-F238E27FC236}">
                    <a16:creationId xmlns:a16="http://schemas.microsoft.com/office/drawing/2014/main" id="{2AB4265B-DBFB-E2EF-FEB3-7D71A26928D9}"/>
                  </a:ext>
                </a:extLst>
              </p14:cNvPr>
              <p14:cNvContentPartPr/>
              <p14:nvPr/>
            </p14:nvContentPartPr>
            <p14:xfrm>
              <a:off x="507471" y="5064629"/>
              <a:ext cx="1971360" cy="360"/>
            </p14:xfrm>
          </p:contentPart>
        </mc:Choice>
        <mc:Fallback xmlns="">
          <p:pic>
            <p:nvPicPr>
              <p:cNvPr id="28" name="Input penna 27">
                <a:extLst>
                  <a:ext uri="{FF2B5EF4-FFF2-40B4-BE49-F238E27FC236}">
                    <a16:creationId xmlns:a16="http://schemas.microsoft.com/office/drawing/2014/main" id="{2AB4265B-DBFB-E2EF-FEB3-7D71A26928D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3471" y="4956629"/>
                <a:ext cx="2079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9" name="Input penna 28">
                <a:extLst>
                  <a:ext uri="{FF2B5EF4-FFF2-40B4-BE49-F238E27FC236}">
                    <a16:creationId xmlns:a16="http://schemas.microsoft.com/office/drawing/2014/main" id="{EFAFD6C0-4DA4-228E-9F08-FEF07B907897}"/>
                  </a:ext>
                </a:extLst>
              </p14:cNvPr>
              <p14:cNvContentPartPr/>
              <p14:nvPr/>
            </p14:nvContentPartPr>
            <p14:xfrm>
              <a:off x="4332831" y="2730389"/>
              <a:ext cx="2072160" cy="59400"/>
            </p14:xfrm>
          </p:contentPart>
        </mc:Choice>
        <mc:Fallback xmlns="">
          <p:pic>
            <p:nvPicPr>
              <p:cNvPr id="29" name="Input penna 28">
                <a:extLst>
                  <a:ext uri="{FF2B5EF4-FFF2-40B4-BE49-F238E27FC236}">
                    <a16:creationId xmlns:a16="http://schemas.microsoft.com/office/drawing/2014/main" id="{EFAFD6C0-4DA4-228E-9F08-FEF07B90789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78831" y="2622749"/>
                <a:ext cx="217980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" name="Input penna 29">
                <a:extLst>
                  <a:ext uri="{FF2B5EF4-FFF2-40B4-BE49-F238E27FC236}">
                    <a16:creationId xmlns:a16="http://schemas.microsoft.com/office/drawing/2014/main" id="{DF50DC46-87CA-DFC0-A63C-E097CAA9311F}"/>
                  </a:ext>
                </a:extLst>
              </p14:cNvPr>
              <p14:cNvContentPartPr/>
              <p14:nvPr/>
            </p14:nvContentPartPr>
            <p14:xfrm>
              <a:off x="465351" y="3088949"/>
              <a:ext cx="5453640" cy="360"/>
            </p14:xfrm>
          </p:contentPart>
        </mc:Choice>
        <mc:Fallback xmlns="">
          <p:pic>
            <p:nvPicPr>
              <p:cNvPr id="30" name="Input penna 29">
                <a:extLst>
                  <a:ext uri="{FF2B5EF4-FFF2-40B4-BE49-F238E27FC236}">
                    <a16:creationId xmlns:a16="http://schemas.microsoft.com/office/drawing/2014/main" id="{DF50DC46-87CA-DFC0-A63C-E097CAA9311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1351" y="2980949"/>
                <a:ext cx="55612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1" name="Input penna 30">
                <a:extLst>
                  <a:ext uri="{FF2B5EF4-FFF2-40B4-BE49-F238E27FC236}">
                    <a16:creationId xmlns:a16="http://schemas.microsoft.com/office/drawing/2014/main" id="{9F35353F-7614-0E50-33EE-74510DB5FD32}"/>
                  </a:ext>
                </a:extLst>
              </p14:cNvPr>
              <p14:cNvContentPartPr/>
              <p14:nvPr/>
            </p14:nvContentPartPr>
            <p14:xfrm>
              <a:off x="8183391" y="2761709"/>
              <a:ext cx="3510720" cy="360"/>
            </p14:xfrm>
          </p:contentPart>
        </mc:Choice>
        <mc:Fallback xmlns="">
          <p:pic>
            <p:nvPicPr>
              <p:cNvPr id="31" name="Input penna 30">
                <a:extLst>
                  <a:ext uri="{FF2B5EF4-FFF2-40B4-BE49-F238E27FC236}">
                    <a16:creationId xmlns:a16="http://schemas.microsoft.com/office/drawing/2014/main" id="{9F35353F-7614-0E50-33EE-74510DB5FD3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29391" y="2654069"/>
                <a:ext cx="36183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2" name="Input penna 31">
                <a:extLst>
                  <a:ext uri="{FF2B5EF4-FFF2-40B4-BE49-F238E27FC236}">
                    <a16:creationId xmlns:a16="http://schemas.microsoft.com/office/drawing/2014/main" id="{C714FECD-6AF7-0911-2121-6972735F7DCE}"/>
                  </a:ext>
                </a:extLst>
              </p14:cNvPr>
              <p14:cNvContentPartPr/>
              <p14:nvPr/>
            </p14:nvContentPartPr>
            <p14:xfrm>
              <a:off x="7780551" y="2975549"/>
              <a:ext cx="3846240" cy="360"/>
            </p14:xfrm>
          </p:contentPart>
        </mc:Choice>
        <mc:Fallback xmlns="">
          <p:pic>
            <p:nvPicPr>
              <p:cNvPr id="32" name="Input penna 31">
                <a:extLst>
                  <a:ext uri="{FF2B5EF4-FFF2-40B4-BE49-F238E27FC236}">
                    <a16:creationId xmlns:a16="http://schemas.microsoft.com/office/drawing/2014/main" id="{C714FECD-6AF7-0911-2121-6972735F7DC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726551" y="2867909"/>
                <a:ext cx="39538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3" name="Input penna 32">
                <a:extLst>
                  <a:ext uri="{FF2B5EF4-FFF2-40B4-BE49-F238E27FC236}">
                    <a16:creationId xmlns:a16="http://schemas.microsoft.com/office/drawing/2014/main" id="{D14FD61F-2D88-52AB-7DCE-A954D5A76F69}"/>
                  </a:ext>
                </a:extLst>
              </p14:cNvPr>
              <p14:cNvContentPartPr/>
              <p14:nvPr/>
            </p14:nvContentPartPr>
            <p14:xfrm>
              <a:off x="7780551" y="3214589"/>
              <a:ext cx="3888360" cy="360"/>
            </p14:xfrm>
          </p:contentPart>
        </mc:Choice>
        <mc:Fallback xmlns="">
          <p:pic>
            <p:nvPicPr>
              <p:cNvPr id="33" name="Input penna 32">
                <a:extLst>
                  <a:ext uri="{FF2B5EF4-FFF2-40B4-BE49-F238E27FC236}">
                    <a16:creationId xmlns:a16="http://schemas.microsoft.com/office/drawing/2014/main" id="{D14FD61F-2D88-52AB-7DCE-A954D5A76F6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726551" y="3106949"/>
                <a:ext cx="399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4" name="Input penna 33">
                <a:extLst>
                  <a:ext uri="{FF2B5EF4-FFF2-40B4-BE49-F238E27FC236}">
                    <a16:creationId xmlns:a16="http://schemas.microsoft.com/office/drawing/2014/main" id="{E2FBB708-DB3A-2751-ECD8-A258E69404B2}"/>
                  </a:ext>
                </a:extLst>
              </p14:cNvPr>
              <p14:cNvContentPartPr/>
              <p14:nvPr/>
            </p14:nvContentPartPr>
            <p14:xfrm>
              <a:off x="7763991" y="3424469"/>
              <a:ext cx="1652400" cy="360"/>
            </p14:xfrm>
          </p:contentPart>
        </mc:Choice>
        <mc:Fallback xmlns="">
          <p:pic>
            <p:nvPicPr>
              <p:cNvPr id="34" name="Input penna 33">
                <a:extLst>
                  <a:ext uri="{FF2B5EF4-FFF2-40B4-BE49-F238E27FC236}">
                    <a16:creationId xmlns:a16="http://schemas.microsoft.com/office/drawing/2014/main" id="{E2FBB708-DB3A-2751-ECD8-A258E69404B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09991" y="3316469"/>
                <a:ext cx="17600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5" name="Input penna 34">
                <a:extLst>
                  <a:ext uri="{FF2B5EF4-FFF2-40B4-BE49-F238E27FC236}">
                    <a16:creationId xmlns:a16="http://schemas.microsoft.com/office/drawing/2014/main" id="{024EBF9E-E848-A0F2-785E-D6A9BCF3EFF1}"/>
                  </a:ext>
                </a:extLst>
              </p14:cNvPr>
              <p14:cNvContentPartPr/>
              <p14:nvPr/>
            </p14:nvContentPartPr>
            <p14:xfrm>
              <a:off x="8204271" y="3848189"/>
              <a:ext cx="3429000" cy="360"/>
            </p14:xfrm>
          </p:contentPart>
        </mc:Choice>
        <mc:Fallback xmlns="">
          <p:pic>
            <p:nvPicPr>
              <p:cNvPr id="35" name="Input penna 34">
                <a:extLst>
                  <a:ext uri="{FF2B5EF4-FFF2-40B4-BE49-F238E27FC236}">
                    <a16:creationId xmlns:a16="http://schemas.microsoft.com/office/drawing/2014/main" id="{024EBF9E-E848-A0F2-785E-D6A9BCF3EFF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150271" y="3740189"/>
                <a:ext cx="35366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6" name="Input penna 35">
                <a:extLst>
                  <a:ext uri="{FF2B5EF4-FFF2-40B4-BE49-F238E27FC236}">
                    <a16:creationId xmlns:a16="http://schemas.microsoft.com/office/drawing/2014/main" id="{AA4DE65C-AA3D-B755-3E4E-09C554F61012}"/>
                  </a:ext>
                </a:extLst>
              </p14:cNvPr>
              <p14:cNvContentPartPr/>
              <p14:nvPr/>
            </p14:nvContentPartPr>
            <p14:xfrm>
              <a:off x="7767951" y="4103789"/>
              <a:ext cx="2344680" cy="360"/>
            </p14:xfrm>
          </p:contentPart>
        </mc:Choice>
        <mc:Fallback xmlns="">
          <p:pic>
            <p:nvPicPr>
              <p:cNvPr id="36" name="Input penna 35">
                <a:extLst>
                  <a:ext uri="{FF2B5EF4-FFF2-40B4-BE49-F238E27FC236}">
                    <a16:creationId xmlns:a16="http://schemas.microsoft.com/office/drawing/2014/main" id="{AA4DE65C-AA3D-B755-3E4E-09C554F6101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713951" y="3996149"/>
                <a:ext cx="24523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7" name="Input penna 36">
                <a:extLst>
                  <a:ext uri="{FF2B5EF4-FFF2-40B4-BE49-F238E27FC236}">
                    <a16:creationId xmlns:a16="http://schemas.microsoft.com/office/drawing/2014/main" id="{47E2E5C9-FADB-CC6B-B83A-BFB5AA44815F}"/>
                  </a:ext>
                </a:extLst>
              </p14:cNvPr>
              <p14:cNvContentPartPr/>
              <p14:nvPr/>
            </p14:nvContentPartPr>
            <p14:xfrm>
              <a:off x="11006151" y="4053749"/>
              <a:ext cx="691920" cy="360"/>
            </p14:xfrm>
          </p:contentPart>
        </mc:Choice>
        <mc:Fallback xmlns="">
          <p:pic>
            <p:nvPicPr>
              <p:cNvPr id="37" name="Input penna 36">
                <a:extLst>
                  <a:ext uri="{FF2B5EF4-FFF2-40B4-BE49-F238E27FC236}">
                    <a16:creationId xmlns:a16="http://schemas.microsoft.com/office/drawing/2014/main" id="{47E2E5C9-FADB-CC6B-B83A-BFB5AA44815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952511" y="3945749"/>
                <a:ext cx="7995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8" name="Input penna 37">
                <a:extLst>
                  <a:ext uri="{FF2B5EF4-FFF2-40B4-BE49-F238E27FC236}">
                    <a16:creationId xmlns:a16="http://schemas.microsoft.com/office/drawing/2014/main" id="{97DFE8EB-606A-BBDC-F435-1A81ED930A97}"/>
                  </a:ext>
                </a:extLst>
              </p14:cNvPr>
              <p14:cNvContentPartPr/>
              <p14:nvPr/>
            </p14:nvContentPartPr>
            <p14:xfrm>
              <a:off x="7747071" y="4292789"/>
              <a:ext cx="2726280" cy="360"/>
            </p14:xfrm>
          </p:contentPart>
        </mc:Choice>
        <mc:Fallback xmlns="">
          <p:pic>
            <p:nvPicPr>
              <p:cNvPr id="38" name="Input penna 37">
                <a:extLst>
                  <a:ext uri="{FF2B5EF4-FFF2-40B4-BE49-F238E27FC236}">
                    <a16:creationId xmlns:a16="http://schemas.microsoft.com/office/drawing/2014/main" id="{97DFE8EB-606A-BBDC-F435-1A81ED930A9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3071" y="4184789"/>
                <a:ext cx="28339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9" name="Input penna 38">
                <a:extLst>
                  <a:ext uri="{FF2B5EF4-FFF2-40B4-BE49-F238E27FC236}">
                    <a16:creationId xmlns:a16="http://schemas.microsoft.com/office/drawing/2014/main" id="{6881C89F-6B1B-E18E-CFE7-D8B3A2FF94DA}"/>
                  </a:ext>
                </a:extLst>
              </p14:cNvPr>
              <p14:cNvContentPartPr/>
              <p14:nvPr/>
            </p14:nvContentPartPr>
            <p14:xfrm>
              <a:off x="7738791" y="4540109"/>
              <a:ext cx="1463760" cy="360"/>
            </p14:xfrm>
          </p:contentPart>
        </mc:Choice>
        <mc:Fallback xmlns="">
          <p:pic>
            <p:nvPicPr>
              <p:cNvPr id="39" name="Input penna 38">
                <a:extLst>
                  <a:ext uri="{FF2B5EF4-FFF2-40B4-BE49-F238E27FC236}">
                    <a16:creationId xmlns:a16="http://schemas.microsoft.com/office/drawing/2014/main" id="{6881C89F-6B1B-E18E-CFE7-D8B3A2FF94D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684791" y="4432469"/>
                <a:ext cx="1571400" cy="21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E692F0-057F-998E-86BC-9E7C5672A64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/>
          <a:lstStyle/>
          <a:p>
            <a:pPr lvl="0" algn="ctr"/>
            <a:r>
              <a:rPr lang="en-US">
                <a:latin typeface="Myriad Pro" pitchFamily="34"/>
              </a:rPr>
              <a:t>Alternatives to ECDH?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21FD44-A4E6-68B3-4BD2-8DD3A8041F3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623958"/>
          </a:xfrm>
        </p:spPr>
        <p:txBody>
          <a:bodyPr/>
          <a:lstStyle/>
          <a:p>
            <a:pPr lvl="0"/>
            <a:r>
              <a:rPr lang="en-US" dirty="0"/>
              <a:t>Why do we not use </a:t>
            </a:r>
            <a:r>
              <a:rPr lang="en-US" dirty="0" err="1"/>
              <a:t>Elgamal</a:t>
            </a:r>
            <a:r>
              <a:rPr lang="en-US" dirty="0"/>
              <a:t>??? </a:t>
            </a:r>
            <a:r>
              <a:rPr lang="en-US" dirty="0">
                <a:solidFill>
                  <a:srgbClr val="FF0000"/>
                </a:solidFill>
              </a:rPr>
              <a:t>OVERHEAD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0D871DC-CB69-10D6-1FE5-B574A7061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27" y="2584524"/>
            <a:ext cx="11188946" cy="311823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2324E5B-4D04-2F33-8B26-3C9CD2170F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-193703"/>
            <a:ext cx="10515600" cy="1325559"/>
          </a:xfrm>
        </p:spPr>
        <p:txBody>
          <a:bodyPr anchorCtr="1"/>
          <a:lstStyle/>
          <a:p>
            <a:pPr lvl="0" algn="ctr"/>
            <a:r>
              <a:rPr lang="en-US" dirty="0">
                <a:latin typeface="Myriad Pro" pitchFamily="34"/>
              </a:rPr>
              <a:t>Technical Implementation</a:t>
            </a:r>
            <a:endParaRPr lang="it-IT" dirty="0">
              <a:latin typeface="Myriad Pro" pitchFamily="34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9E18B09-30D3-81F8-B9AC-DCE7648E96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5" t="8812"/>
          <a:stretch/>
        </p:blipFill>
        <p:spPr>
          <a:xfrm rot="16200000">
            <a:off x="-564091" y="2076379"/>
            <a:ext cx="3064350" cy="169080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6CF36AE-9446-5F3E-5719-FB7DEA25D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416" y="1726907"/>
            <a:ext cx="2210545" cy="221054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7A4C4A6-6AE1-4D12-8F86-F2346D9C8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8572" y="2377812"/>
            <a:ext cx="2051213" cy="1333288"/>
          </a:xfrm>
          <a:prstGeom prst="rect">
            <a:avLst/>
          </a:prstGeom>
        </p:spPr>
      </p:pic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CFDF4DD8-EDCE-75CB-5040-918099561204}"/>
              </a:ext>
            </a:extLst>
          </p:cNvPr>
          <p:cNvSpPr/>
          <p:nvPr/>
        </p:nvSpPr>
        <p:spPr>
          <a:xfrm>
            <a:off x="6505735" y="3227663"/>
            <a:ext cx="3264107" cy="283130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97E6E057-441F-F605-F98D-03AAEA958B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054" y="1468249"/>
            <a:ext cx="2770614" cy="1695641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B5A1B45B-5259-75F3-935C-0D46D209B8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1627465"/>
            <a:ext cx="3306959" cy="1476772"/>
          </a:xfrm>
          <a:prstGeom prst="rect">
            <a:avLst/>
          </a:prstGeom>
        </p:spPr>
      </p:pic>
      <p:pic>
        <p:nvPicPr>
          <p:cNvPr id="1028" name="Picture 4" descr="MacBook Pro 16&quot; - Chip M1 Max con CPU 10-core e GPU 32‑core - 32GB di  Memoria Unificata ed Archiviazione SSD da 1TB">
            <a:extLst>
              <a:ext uri="{FF2B5EF4-FFF2-40B4-BE49-F238E27FC236}">
                <a16:creationId xmlns:a16="http://schemas.microsoft.com/office/drawing/2014/main" id="{BD640CC9-F704-88D7-C3B2-83780F24F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275" y="4284478"/>
            <a:ext cx="2210545" cy="221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4E27F8C1-BD40-A704-FD97-A3CA3FE2C5B2}"/>
              </a:ext>
            </a:extLst>
          </p:cNvPr>
          <p:cNvSpPr/>
          <p:nvPr/>
        </p:nvSpPr>
        <p:spPr>
          <a:xfrm rot="9113802">
            <a:off x="6750212" y="4480670"/>
            <a:ext cx="3264107" cy="283130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3557B22A-42C7-3BFA-34F3-6DFAE8534D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2132" y="684927"/>
            <a:ext cx="3194863" cy="1475117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85BAF44B-6992-F8AA-C5D5-0B0D84FA64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68222" y="4697957"/>
            <a:ext cx="3389617" cy="1890076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0C6E6DBF-4773-82C2-40B5-29AA8C23B485}"/>
              </a:ext>
            </a:extLst>
          </p:cNvPr>
          <p:cNvSpPr txBox="1"/>
          <p:nvPr/>
        </p:nvSpPr>
        <p:spPr>
          <a:xfrm>
            <a:off x="206927" y="1010328"/>
            <a:ext cx="1340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 panose="020B0503030403020204" pitchFamily="34" charset="0"/>
              </a:rPr>
              <a:t>Lost iPhone</a:t>
            </a:r>
            <a:endParaRPr lang="it-IT" dirty="0">
              <a:latin typeface="Myriad Pro" panose="020B0503030403020204" pitchFamily="34" charset="0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15A9A65-1260-2E80-88F3-24F6514E79C7}"/>
              </a:ext>
            </a:extLst>
          </p:cNvPr>
          <p:cNvSpPr txBox="1"/>
          <p:nvPr/>
        </p:nvSpPr>
        <p:spPr>
          <a:xfrm>
            <a:off x="4949505" y="1098917"/>
            <a:ext cx="164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 panose="020B0503030403020204" pitchFamily="34" charset="0"/>
              </a:rPr>
              <a:t>Finder’s iPhone</a:t>
            </a:r>
            <a:endParaRPr lang="it-IT" dirty="0">
              <a:latin typeface="Myriad Pro" panose="020B0503030403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F5D14891-D04E-DF94-BF7D-D66C884DEE5E}"/>
              </a:ext>
            </a:extLst>
          </p:cNvPr>
          <p:cNvSpPr txBox="1"/>
          <p:nvPr/>
        </p:nvSpPr>
        <p:spPr>
          <a:xfrm>
            <a:off x="10686433" y="3835196"/>
            <a:ext cx="835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 panose="020B0503030403020204" pitchFamily="34" charset="0"/>
              </a:rPr>
              <a:t>iCloud</a:t>
            </a:r>
            <a:endParaRPr lang="it-IT" dirty="0">
              <a:latin typeface="Myriad Pro" panose="020B0503030403020204" pitchFamily="34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AEEA6535-D11C-FB34-291C-9F1D9B5AC7E7}"/>
              </a:ext>
            </a:extLst>
          </p:cNvPr>
          <p:cNvSpPr txBox="1"/>
          <p:nvPr/>
        </p:nvSpPr>
        <p:spPr>
          <a:xfrm>
            <a:off x="4585048" y="6403367"/>
            <a:ext cx="1744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yriad Pro" panose="020B0503030403020204" pitchFamily="34" charset="0"/>
              </a:rPr>
              <a:t>Owner’s Laptop</a:t>
            </a:r>
            <a:endParaRPr lang="it-IT" dirty="0"/>
          </a:p>
        </p:txBody>
      </p:sp>
      <p:sp>
        <p:nvSpPr>
          <p:cNvPr id="28" name="Freccia a destra 27">
            <a:extLst>
              <a:ext uri="{FF2B5EF4-FFF2-40B4-BE49-F238E27FC236}">
                <a16:creationId xmlns:a16="http://schemas.microsoft.com/office/drawing/2014/main" id="{482AAF58-7176-6402-0DEF-515C45CF6764}"/>
              </a:ext>
            </a:extLst>
          </p:cNvPr>
          <p:cNvSpPr/>
          <p:nvPr/>
        </p:nvSpPr>
        <p:spPr>
          <a:xfrm>
            <a:off x="1813488" y="3250745"/>
            <a:ext cx="3200062" cy="283130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264BC9-901D-4021-896F-F58A1AEE776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/>
          <a:lstStyle/>
          <a:p>
            <a:pPr lvl="0" algn="ctr"/>
            <a:r>
              <a:rPr lang="en-US" dirty="0">
                <a:latin typeface="Myriad Pro" pitchFamily="34"/>
              </a:rPr>
              <a:t>Demo Time!</a:t>
            </a:r>
            <a:endParaRPr lang="it-IT" dirty="0">
              <a:latin typeface="Myriad Pro" pitchFamily="34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20FAD3-B638-8C17-D933-C5B3FFF00479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Devo </a:t>
            </a:r>
            <a:r>
              <a:rPr lang="en-US" dirty="0" err="1"/>
              <a:t>magari</a:t>
            </a:r>
            <a:r>
              <a:rPr lang="en-US" dirty="0"/>
              <a:t> </a:t>
            </a:r>
            <a:r>
              <a:rPr lang="en-US" dirty="0" err="1"/>
              <a:t>elencare</a:t>
            </a:r>
            <a:r>
              <a:rPr lang="en-US" dirty="0"/>
              <a:t> di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cosa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compone</a:t>
            </a:r>
            <a:r>
              <a:rPr lang="en-US" dirty="0"/>
              <a:t> la demo e come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andato</a:t>
            </a:r>
            <a:r>
              <a:rPr lang="en-US" dirty="0"/>
              <a:t> a </a:t>
            </a:r>
            <a:r>
              <a:rPr lang="en-US" dirty="0" err="1"/>
              <a:t>costruirla</a:t>
            </a:r>
            <a:r>
              <a:rPr lang="en-US" dirty="0"/>
              <a:t> in termini di </a:t>
            </a:r>
            <a:r>
              <a:rPr lang="en-US" dirty="0" err="1"/>
              <a:t>librerie</a:t>
            </a:r>
            <a:r>
              <a:rPr lang="en-US" dirty="0"/>
              <a:t>. Il </a:t>
            </a:r>
            <a:r>
              <a:rPr lang="en-US" dirty="0" err="1"/>
              <a:t>funzionamento</a:t>
            </a:r>
            <a:r>
              <a:rPr lang="en-US" dirty="0"/>
              <a:t> e’ </a:t>
            </a:r>
            <a:r>
              <a:rPr lang="en-US" dirty="0" err="1"/>
              <a:t>quello</a:t>
            </a:r>
            <a:r>
              <a:rPr lang="en-US" dirty="0"/>
              <a:t> </a:t>
            </a:r>
            <a:r>
              <a:rPr lang="en-US" dirty="0" err="1"/>
              <a:t>definito</a:t>
            </a:r>
            <a:r>
              <a:rPr lang="en-US" dirty="0"/>
              <a:t> dal paper </a:t>
            </a:r>
            <a:r>
              <a:rPr lang="en-US" dirty="0" err="1"/>
              <a:t>della</a:t>
            </a:r>
            <a:r>
              <a:rPr lang="en-US" dirty="0"/>
              <a:t> Germania</a:t>
            </a:r>
            <a:endParaRPr lang="it-IT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</TotalTime>
  <Words>102</Words>
  <Application>Microsoft Office PowerPoint</Application>
  <PresentationFormat>Widescreen</PresentationFormat>
  <Paragraphs>16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Myriad Pro</vt:lpstr>
      <vt:lpstr>Tema di Office</vt:lpstr>
      <vt:lpstr>Presentazione standard di PowerPoint</vt:lpstr>
      <vt:lpstr>Presentazione standard di PowerPoint</vt:lpstr>
      <vt:lpstr>How does it work?</vt:lpstr>
      <vt:lpstr>How does it work? [Detailed]</vt:lpstr>
      <vt:lpstr>There is something missing…</vt:lpstr>
      <vt:lpstr>Presentazione standard di PowerPoint</vt:lpstr>
      <vt:lpstr>Alternatives to ECDH?</vt:lpstr>
      <vt:lpstr>Technical Implementation</vt:lpstr>
      <vt:lpstr>Demo Time!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LORENZO STIGLIANO</dc:creator>
  <cp:lastModifiedBy>LORENZO STIGLIANO</cp:lastModifiedBy>
  <cp:revision>20</cp:revision>
  <dcterms:created xsi:type="dcterms:W3CDTF">2023-09-01T16:03:58Z</dcterms:created>
  <dcterms:modified xsi:type="dcterms:W3CDTF">2023-09-03T14:49:41Z</dcterms:modified>
</cp:coreProperties>
</file>